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58" r:id="rId3"/>
    <p:sldId id="259" r:id="rId4"/>
    <p:sldId id="302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303" r:id="rId23"/>
    <p:sldId id="297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94"/>
  </p:normalViewPr>
  <p:slideViewPr>
    <p:cSldViewPr snapToGrid="0">
      <p:cViewPr varScale="1">
        <p:scale>
          <a:sx n="114" d="100"/>
          <a:sy n="114" d="100"/>
        </p:scale>
        <p:origin x="114" y="4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e5f31924c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e5f31924c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e736514b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e736514b3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e736514b3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e736514b3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e736514b3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e736514b38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e736514b3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e736514b3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e629bfffcc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e629bfffcc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e685403608_1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e685403608_1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e685403608_1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e685403608_1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e78b1458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e78b1458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e78b145852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e78b145852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e78b145852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e78b145852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e5f31924cd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e5f31924cd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e78b145852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e78b145852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e581f1916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e581f1916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dff13d1a1c_0_5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dff13d1a1c_0_5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91467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e543311617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e543311617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6562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e629bfffcc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e629bfffcc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ff13d1a1c_0_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B6788C-51FD-4788-9854-DA9A141214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66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685403608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e685403608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685403608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e685403608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e581f1916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e581f1916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685403608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685403608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e629bfffcc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e629bfffcc_1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hf-brokercommissions@plusoscar.com" TargetMode="Externa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24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hf-brokercommisions@plusoscar.com" TargetMode="External"/><Relationship Id="rId5" Type="http://schemas.openxmlformats.org/officeDocument/2006/relationships/image" Target="../media/image25.png"/><Relationship Id="rId4" Type="http://schemas.openxmlformats.org/officeDocument/2006/relationships/hyperlink" Target="mailto:hf-brokers@plusoscar.com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png"/><Relationship Id="rId7" Type="http://schemas.openxmlformats.org/officeDocument/2006/relationships/hyperlink" Target="https://hioscar.zendesk.com/hc/en-u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image" Target="../media/image4.jp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HFBroker@HF.or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hyperlink" Target="http://www.myahplan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myhfhp.org/" TargetMode="External"/><Relationship Id="rId5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/>
        </p:nvSpPr>
        <p:spPr>
          <a:xfrm>
            <a:off x="1787235" y="1552275"/>
            <a:ext cx="5347855" cy="338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Commissions, Reporting, BoB Management</a:t>
            </a:r>
            <a:endParaRPr sz="32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Broker Training</a:t>
            </a: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2021</a:t>
            </a:r>
            <a:endParaRPr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 b="1" dirty="0"/>
          </a:p>
        </p:txBody>
      </p:sp>
      <p:sp>
        <p:nvSpPr>
          <p:cNvPr id="57" name="Google Shape;57;p14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4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9" name="Google Shape;59;p14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1951" y="258873"/>
            <a:ext cx="2372326" cy="90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1;p14">
            <a:extLst>
              <a:ext uri="{FF2B5EF4-FFF2-40B4-BE49-F238E27FC236}">
                <a16:creationId xmlns:a16="http://schemas.microsoft.com/office/drawing/2014/main" id="{33B96A46-8EA3-48FE-B678-5878F15BB92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9723" y="299273"/>
            <a:ext cx="2094575" cy="86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Commissions 101:  </a:t>
            </a:r>
            <a:endParaRPr dirty="0"/>
          </a:p>
        </p:txBody>
      </p:sp>
      <p:sp>
        <p:nvSpPr>
          <p:cNvPr id="165" name="Google Shape;165;p24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4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7" name="Google Shape;167;p24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8" name="Google Shape;16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 txBox="1"/>
          <p:nvPr/>
        </p:nvSpPr>
        <p:spPr>
          <a:xfrm>
            <a:off x="424499" y="1076650"/>
            <a:ext cx="8308439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300"/>
              </a:spcAft>
              <a:buSzPts val="1400"/>
              <a:buFont typeface="Roboto"/>
              <a:buChar char="●"/>
            </a:pPr>
            <a:r>
              <a:rPr lang="en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Remittance</a:t>
            </a:r>
            <a:endParaRPr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300"/>
              </a:spcAft>
              <a:buSzPts val="1400"/>
              <a:buFont typeface="Roboto"/>
              <a:buChar char="○"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Individual and Family Plan Remittance will occur ~15th of each month. ACH deposits will take 2-3 business days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300"/>
              </a:spcAft>
              <a:buSzPts val="1400"/>
              <a:buFont typeface="Roboto"/>
              <a:buChar char="○"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Medicare Advantage Plan Remittance will occur ~26th of each month. ACH deposits will take 2-3 business days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300"/>
              </a:spcAft>
              <a:buNone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300"/>
              </a:spcAft>
              <a:buSzPts val="1400"/>
              <a:buFont typeface="Roboto"/>
              <a:buChar char="●"/>
            </a:pPr>
            <a:r>
              <a:rPr lang="en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Statements 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will be generated monthly, and disbursed within 2 days of commissions being paid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1400"/>
              <a:buFont typeface="Roboto"/>
              <a:buChar char="○"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Individual and Family Plan Statements will be available within the broker portal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1400"/>
              <a:buFont typeface="Roboto"/>
              <a:buChar char="○"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Medicare Advantage Statements will be emailed to the address on file, and will be available in the broker portal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1400"/>
              <a:buFont typeface="Roboto"/>
              <a:buChar char="○"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Brokers may export their commission statements via their broker portal 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300"/>
              </a:spcAft>
              <a:buNone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Need support? 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Reach out to 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hf-brokercommissions@plusoscar.com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Commissions Management:  </a:t>
            </a:r>
            <a:endParaRPr/>
          </a:p>
        </p:txBody>
      </p:sp>
      <p:sp>
        <p:nvSpPr>
          <p:cNvPr id="176" name="Google Shape;176;p25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5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8" name="Google Shape;178;p25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9" name="Google Shape;17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5"/>
          <p:cNvPicPr preferRelativeResize="0"/>
          <p:nvPr/>
        </p:nvPicPr>
        <p:blipFill rotWithShape="1">
          <a:blip r:embed="rId5">
            <a:alphaModFix/>
          </a:blip>
          <a:srcRect b="19967"/>
          <a:stretch/>
        </p:blipFill>
        <p:spPr>
          <a:xfrm>
            <a:off x="387575" y="969850"/>
            <a:ext cx="5665300" cy="313643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82" name="Google Shape;182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2788" y="2480325"/>
            <a:ext cx="5534874" cy="153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5"/>
          <p:cNvSpPr/>
          <p:nvPr/>
        </p:nvSpPr>
        <p:spPr>
          <a:xfrm>
            <a:off x="5567525" y="969850"/>
            <a:ext cx="485400" cy="276600"/>
          </a:xfrm>
          <a:prstGeom prst="rect">
            <a:avLst/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5"/>
          <p:cNvSpPr/>
          <p:nvPr/>
        </p:nvSpPr>
        <p:spPr>
          <a:xfrm rot="5400000">
            <a:off x="4970855" y="2334188"/>
            <a:ext cx="2766600" cy="384000"/>
          </a:xfrm>
          <a:prstGeom prst="triangle">
            <a:avLst>
              <a:gd name="adj" fmla="val 50095"/>
            </a:avLst>
          </a:prstGeom>
          <a:solidFill>
            <a:srgbClr val="CCCCCC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5" name="Google Shape;185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61657" y="0"/>
            <a:ext cx="1433136" cy="51435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6" name="Google Shape;186;p25"/>
          <p:cNvSpPr/>
          <p:nvPr/>
        </p:nvSpPr>
        <p:spPr>
          <a:xfrm>
            <a:off x="6761650" y="866300"/>
            <a:ext cx="912900" cy="276600"/>
          </a:xfrm>
          <a:prstGeom prst="rect">
            <a:avLst/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5"/>
          <p:cNvSpPr txBox="1"/>
          <p:nvPr/>
        </p:nvSpPr>
        <p:spPr>
          <a:xfrm>
            <a:off x="2236900" y="4231425"/>
            <a:ext cx="43092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From the </a:t>
            </a:r>
            <a:r>
              <a:rPr lang="en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Menu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select </a:t>
            </a:r>
            <a:r>
              <a:rPr lang="en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Commissions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in order to view reporting and view &amp; download statements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25"/>
          <p:cNvSpPr/>
          <p:nvPr/>
        </p:nvSpPr>
        <p:spPr>
          <a:xfrm>
            <a:off x="387575" y="1647780"/>
            <a:ext cx="1377000" cy="121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"/>
                <a:ea typeface="Roboto"/>
                <a:cs typeface="Roboto"/>
                <a:sym typeface="Roboto"/>
              </a:rPr>
              <a:t>Agent, Health First Agency</a:t>
            </a:r>
            <a:endParaRPr sz="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25"/>
          <p:cNvSpPr/>
          <p:nvPr/>
        </p:nvSpPr>
        <p:spPr>
          <a:xfrm>
            <a:off x="2249325" y="2141550"/>
            <a:ext cx="1845600" cy="285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"/>
                <a:ea typeface="Roboto"/>
                <a:cs typeface="Roboto"/>
                <a:sym typeface="Roboto"/>
              </a:rPr>
              <a:t>Complete these items before you write your first Health First policy.</a:t>
            </a:r>
            <a:endParaRPr sz="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Commissions Management: IFP  </a:t>
            </a:r>
            <a:endParaRPr/>
          </a:p>
        </p:txBody>
      </p:sp>
      <p:sp>
        <p:nvSpPr>
          <p:cNvPr id="195" name="Google Shape;195;p26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6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7" name="Google Shape;197;p26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8" name="Google Shape;19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3200" y="1110225"/>
            <a:ext cx="6118292" cy="37202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01" name="Google Shape;201;p26"/>
          <p:cNvSpPr/>
          <p:nvPr/>
        </p:nvSpPr>
        <p:spPr>
          <a:xfrm>
            <a:off x="311700" y="1655350"/>
            <a:ext cx="5865000" cy="325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34343"/>
                </a:solidFill>
              </a:rPr>
              <a:t>This table displays all of your Health First commissions. Export your commission details to view more info. Commissions are paid mid-month following the premium month. </a:t>
            </a:r>
            <a:r>
              <a:rPr lang="en" sz="700" b="1">
                <a:solidFill>
                  <a:srgbClr val="434343"/>
                </a:solidFill>
              </a:rPr>
              <a:t>Paid to: </a:t>
            </a:r>
            <a:r>
              <a:rPr lang="en" sz="700">
                <a:solidFill>
                  <a:srgbClr val="434343"/>
                </a:solidFill>
              </a:rPr>
              <a:t>[Account Name]</a:t>
            </a:r>
            <a:endParaRPr sz="700">
              <a:solidFill>
                <a:srgbClr val="434343"/>
              </a:solidFill>
            </a:endParaRPr>
          </a:p>
        </p:txBody>
      </p:sp>
      <p:pic>
        <p:nvPicPr>
          <p:cNvPr id="202" name="Google Shape;202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4500" y="1404900"/>
            <a:ext cx="499750" cy="1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6"/>
          <p:cNvSpPr/>
          <p:nvPr/>
        </p:nvSpPr>
        <p:spPr>
          <a:xfrm>
            <a:off x="1348200" y="1399075"/>
            <a:ext cx="425100" cy="148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6"/>
          <p:cNvSpPr/>
          <p:nvPr/>
        </p:nvSpPr>
        <p:spPr>
          <a:xfrm>
            <a:off x="-25800" y="1326850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1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-25800" y="2028825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2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06" name="Google Shape;206;p26"/>
          <p:cNvSpPr/>
          <p:nvPr/>
        </p:nvSpPr>
        <p:spPr>
          <a:xfrm>
            <a:off x="-25800" y="2866725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3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07" name="Google Shape;207;p26"/>
          <p:cNvSpPr/>
          <p:nvPr/>
        </p:nvSpPr>
        <p:spPr>
          <a:xfrm>
            <a:off x="4052450" y="2618475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4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08" name="Google Shape;208;p26"/>
          <p:cNvSpPr/>
          <p:nvPr/>
        </p:nvSpPr>
        <p:spPr>
          <a:xfrm>
            <a:off x="-25800" y="3886075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5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09" name="Google Shape;209;p26"/>
          <p:cNvSpPr txBox="1"/>
          <p:nvPr/>
        </p:nvSpPr>
        <p:spPr>
          <a:xfrm>
            <a:off x="6429992" y="1110225"/>
            <a:ext cx="2520808" cy="2549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Select your Line of Business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Toggle between years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View Month by Month Commissions Changes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Look at YTD Payments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View &amp; download monthly statements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650" y="1017724"/>
            <a:ext cx="6388051" cy="37808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15" name="Google Shape;21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Commissions Management: MA  </a:t>
            </a:r>
            <a:endParaRPr/>
          </a:p>
        </p:txBody>
      </p:sp>
      <p:sp>
        <p:nvSpPr>
          <p:cNvPr id="216" name="Google Shape;216;p27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7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8" name="Google Shape;218;p27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19" name="Google Shape;21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5325" y="1387775"/>
            <a:ext cx="537800" cy="221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/>
        </p:nvSpPr>
        <p:spPr>
          <a:xfrm>
            <a:off x="1450775" y="1424575"/>
            <a:ext cx="425100" cy="179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7"/>
          <p:cNvSpPr/>
          <p:nvPr/>
        </p:nvSpPr>
        <p:spPr>
          <a:xfrm>
            <a:off x="311700" y="1706625"/>
            <a:ext cx="6246000" cy="325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34343"/>
                </a:solidFill>
              </a:rPr>
              <a:t>This table displays all of your Health First commissions. Export your commission details to view more info. Commissions are paid mid-month following the premium month. </a:t>
            </a:r>
            <a:r>
              <a:rPr lang="en" sz="700" b="1">
                <a:solidFill>
                  <a:srgbClr val="434343"/>
                </a:solidFill>
              </a:rPr>
              <a:t>Paid to: </a:t>
            </a:r>
            <a:r>
              <a:rPr lang="en" sz="700">
                <a:solidFill>
                  <a:srgbClr val="434343"/>
                </a:solidFill>
              </a:rPr>
              <a:t>[Account Name]</a:t>
            </a:r>
            <a:endParaRPr sz="700">
              <a:solidFill>
                <a:srgbClr val="434343"/>
              </a:solidFill>
            </a:endParaRPr>
          </a:p>
        </p:txBody>
      </p:sp>
      <p:sp>
        <p:nvSpPr>
          <p:cNvPr id="224" name="Google Shape;224;p27"/>
          <p:cNvSpPr/>
          <p:nvPr/>
        </p:nvSpPr>
        <p:spPr>
          <a:xfrm>
            <a:off x="-25800" y="1326850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1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25" name="Google Shape;225;p27"/>
          <p:cNvSpPr/>
          <p:nvPr/>
        </p:nvSpPr>
        <p:spPr>
          <a:xfrm>
            <a:off x="3527750" y="2212000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2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26" name="Google Shape;226;p27"/>
          <p:cNvSpPr/>
          <p:nvPr/>
        </p:nvSpPr>
        <p:spPr>
          <a:xfrm>
            <a:off x="31350" y="2866725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3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27" name="Google Shape;227;p27"/>
          <p:cNvSpPr txBox="1"/>
          <p:nvPr/>
        </p:nvSpPr>
        <p:spPr>
          <a:xfrm>
            <a:off x="6726100" y="1017725"/>
            <a:ext cx="2249400" cy="1862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Select your Line of Business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Look at YTD Payments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View &amp; download monthly statements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8"/>
          <p:cNvSpPr txBox="1"/>
          <p:nvPr/>
        </p:nvSpPr>
        <p:spPr>
          <a:xfrm>
            <a:off x="115050" y="1648225"/>
            <a:ext cx="89139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BoB Management</a:t>
            </a:r>
            <a:endParaRPr sz="6500">
              <a:solidFill>
                <a:srgbClr val="0814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Locating your BoB</a:t>
            </a:r>
            <a:endParaRPr/>
          </a:p>
        </p:txBody>
      </p:sp>
      <p:sp>
        <p:nvSpPr>
          <p:cNvPr id="238" name="Google Shape;238;p29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9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0" name="Google Shape;240;p29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41" name="Google Shape;241;p29"/>
          <p:cNvPicPr preferRelativeResize="0"/>
          <p:nvPr/>
        </p:nvPicPr>
        <p:blipFill rotWithShape="1">
          <a:blip r:embed="rId3">
            <a:alphaModFix/>
          </a:blip>
          <a:srcRect b="19967"/>
          <a:stretch/>
        </p:blipFill>
        <p:spPr>
          <a:xfrm>
            <a:off x="387575" y="969850"/>
            <a:ext cx="5665300" cy="313643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42" name="Google Shape;242;p29"/>
          <p:cNvSpPr/>
          <p:nvPr/>
        </p:nvSpPr>
        <p:spPr>
          <a:xfrm>
            <a:off x="4378650" y="969850"/>
            <a:ext cx="573600" cy="236100"/>
          </a:xfrm>
          <a:prstGeom prst="rect">
            <a:avLst/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9"/>
          <p:cNvSpPr/>
          <p:nvPr/>
        </p:nvSpPr>
        <p:spPr>
          <a:xfrm>
            <a:off x="4994500" y="969850"/>
            <a:ext cx="573600" cy="236100"/>
          </a:xfrm>
          <a:prstGeom prst="rect">
            <a:avLst/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9"/>
          <p:cNvSpPr txBox="1"/>
          <p:nvPr/>
        </p:nvSpPr>
        <p:spPr>
          <a:xfrm>
            <a:off x="6144000" y="875500"/>
            <a:ext cx="30000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 view your Book of Business, select either </a:t>
            </a:r>
            <a:r>
              <a:rPr lang="en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Individual book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or </a:t>
            </a:r>
            <a:r>
              <a:rPr lang="en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Medicare book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via the top navigation bar of the broker portal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5" name="Google Shape;24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558" y="4288450"/>
            <a:ext cx="1003767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05676" y="4375149"/>
            <a:ext cx="1079327" cy="41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2788" y="2480325"/>
            <a:ext cx="5534874" cy="15345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9"/>
          <p:cNvSpPr/>
          <p:nvPr/>
        </p:nvSpPr>
        <p:spPr>
          <a:xfrm>
            <a:off x="387575" y="1647780"/>
            <a:ext cx="1377000" cy="121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"/>
                <a:ea typeface="Roboto"/>
                <a:cs typeface="Roboto"/>
                <a:sym typeface="Roboto"/>
              </a:rPr>
              <a:t>Agent, Health First Agency</a:t>
            </a:r>
            <a:endParaRPr sz="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9" name="Google Shape;249;p29"/>
          <p:cNvSpPr/>
          <p:nvPr/>
        </p:nvSpPr>
        <p:spPr>
          <a:xfrm>
            <a:off x="2249325" y="2141550"/>
            <a:ext cx="1845600" cy="285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"/>
                <a:ea typeface="Roboto"/>
                <a:cs typeface="Roboto"/>
                <a:sym typeface="Roboto"/>
              </a:rPr>
              <a:t>Complete these items before you write your first Health First policy.</a:t>
            </a:r>
            <a:endParaRPr sz="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0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Managing your BoB</a:t>
            </a:r>
            <a:endParaRPr/>
          </a:p>
        </p:txBody>
      </p:sp>
      <p:sp>
        <p:nvSpPr>
          <p:cNvPr id="255" name="Google Shape;255;p30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0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7" name="Google Shape;257;p30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58" name="Google Shape;25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558" y="4288450"/>
            <a:ext cx="1003767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05676" y="4375149"/>
            <a:ext cx="1079327" cy="411076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0"/>
          <p:cNvSpPr/>
          <p:nvPr/>
        </p:nvSpPr>
        <p:spPr>
          <a:xfrm>
            <a:off x="557225" y="1657163"/>
            <a:ext cx="5790900" cy="51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This table displays all of your active Health First individual policies. To view additional details for each policy, export your full book of business. Please note that policies submitted on-exchange will take up to two days to process before appearing here. Upon export, you will also be able to view your renewing book of business including plans and premiums.</a:t>
            </a:r>
            <a:endParaRPr sz="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" name="Google Shape;261;p30"/>
          <p:cNvSpPr/>
          <p:nvPr/>
        </p:nvSpPr>
        <p:spPr>
          <a:xfrm>
            <a:off x="4906300" y="1017725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1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62" name="Google Shape;262;p30"/>
          <p:cNvSpPr/>
          <p:nvPr/>
        </p:nvSpPr>
        <p:spPr>
          <a:xfrm>
            <a:off x="174050" y="1397000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lt1"/>
                </a:solidFill>
              </a:rPr>
              <a:t>6</a:t>
            </a:r>
            <a:endParaRPr/>
          </a:p>
        </p:txBody>
      </p:sp>
      <p:sp>
        <p:nvSpPr>
          <p:cNvPr id="263" name="Google Shape;263;p30"/>
          <p:cNvSpPr/>
          <p:nvPr/>
        </p:nvSpPr>
        <p:spPr>
          <a:xfrm>
            <a:off x="174050" y="2169875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2</a:t>
            </a:r>
            <a:endParaRPr/>
          </a:p>
        </p:txBody>
      </p:sp>
      <p:sp>
        <p:nvSpPr>
          <p:cNvPr id="264" name="Google Shape;264;p30"/>
          <p:cNvSpPr/>
          <p:nvPr/>
        </p:nvSpPr>
        <p:spPr>
          <a:xfrm>
            <a:off x="4906300" y="2185663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lt1"/>
                </a:solidFill>
              </a:rPr>
              <a:t>4</a:t>
            </a:r>
            <a:endParaRPr/>
          </a:p>
        </p:txBody>
      </p:sp>
      <p:sp>
        <p:nvSpPr>
          <p:cNvPr id="265" name="Google Shape;265;p30"/>
          <p:cNvSpPr/>
          <p:nvPr/>
        </p:nvSpPr>
        <p:spPr>
          <a:xfrm>
            <a:off x="174050" y="2873463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lt1"/>
                </a:solidFill>
              </a:rPr>
              <a:t>3</a:t>
            </a:r>
            <a:endParaRPr/>
          </a:p>
        </p:txBody>
      </p:sp>
      <p:sp>
        <p:nvSpPr>
          <p:cNvPr id="266" name="Google Shape;266;p30"/>
          <p:cNvSpPr txBox="1"/>
          <p:nvPr/>
        </p:nvSpPr>
        <p:spPr>
          <a:xfrm>
            <a:off x="6377025" y="617494"/>
            <a:ext cx="2611900" cy="3908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Quote &amp; enroll clients in minutes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Search by name, or filter by status to find clients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Click on any client to view more details including plan information, dependents, contact information, billing &amp; payment history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Export your BoB to see more details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Make a payment on behalf of your members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sz="1200" u="sng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 agency principals:</a:t>
            </a: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View and manage any policies attributed to your agency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7" name="Google Shape;267;p30"/>
          <p:cNvSpPr txBox="1"/>
          <p:nvPr/>
        </p:nvSpPr>
        <p:spPr>
          <a:xfrm>
            <a:off x="2340250" y="4544588"/>
            <a:ext cx="4488389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 dirty="0"/>
              <a:t>For demonstration purposes ONLY, Oscar sample data is shown above</a:t>
            </a:r>
            <a:endParaRPr sz="1000" i="1" dirty="0"/>
          </a:p>
        </p:txBody>
      </p:sp>
      <p:sp>
        <p:nvSpPr>
          <p:cNvPr id="268" name="Google Shape;268;p30"/>
          <p:cNvSpPr/>
          <p:nvPr/>
        </p:nvSpPr>
        <p:spPr>
          <a:xfrm>
            <a:off x="4721625" y="3197113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lt1"/>
                </a:solidFill>
              </a:rPr>
              <a:t>5</a:t>
            </a:r>
            <a:endParaRPr/>
          </a:p>
        </p:txBody>
      </p:sp>
      <p:grpSp>
        <p:nvGrpSpPr>
          <p:cNvPr id="269" name="Google Shape;269;p30"/>
          <p:cNvGrpSpPr/>
          <p:nvPr/>
        </p:nvGrpSpPr>
        <p:grpSpPr>
          <a:xfrm>
            <a:off x="536425" y="865325"/>
            <a:ext cx="5740402" cy="2952826"/>
            <a:chOff x="460225" y="865325"/>
            <a:chExt cx="5740402" cy="2952826"/>
          </a:xfrm>
        </p:grpSpPr>
        <p:pic>
          <p:nvPicPr>
            <p:cNvPr id="270" name="Google Shape;270;p30"/>
            <p:cNvPicPr preferRelativeResize="0"/>
            <p:nvPr/>
          </p:nvPicPr>
          <p:blipFill rotWithShape="1">
            <a:blip r:embed="rId5">
              <a:alphaModFix/>
            </a:blip>
            <a:srcRect b="9673"/>
            <a:stretch/>
          </p:blipFill>
          <p:spPr>
            <a:xfrm>
              <a:off x="460225" y="865325"/>
              <a:ext cx="5740402" cy="29528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1" name="Google Shape;271;p30"/>
            <p:cNvSpPr/>
            <p:nvPr/>
          </p:nvSpPr>
          <p:spPr>
            <a:xfrm>
              <a:off x="557225" y="2931675"/>
              <a:ext cx="791100" cy="212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500" b="1">
                  <a:solidFill>
                    <a:schemeClr val="dk1"/>
                  </a:solidFill>
                </a:rPr>
                <a:t>Joe Smith</a:t>
              </a:r>
              <a:endParaRPr sz="500" b="1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500">
                  <a:solidFill>
                    <a:schemeClr val="dk1"/>
                  </a:solidFill>
                </a:rPr>
                <a:t>OSC00000000-00</a:t>
              </a:r>
              <a:endParaRPr sz="500">
                <a:solidFill>
                  <a:schemeClr val="dk1"/>
                </a:solidFill>
              </a:endParaRPr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557225" y="3227650"/>
              <a:ext cx="791100" cy="212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 b="1">
                  <a:solidFill>
                    <a:schemeClr val="dk1"/>
                  </a:solidFill>
                </a:rPr>
                <a:t>Jane Doe</a:t>
              </a:r>
              <a:endParaRPr sz="500" b="1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chemeClr val="dk1"/>
                  </a:solidFill>
                </a:rPr>
                <a:t>OSC00000000-00</a:t>
              </a:r>
              <a:endParaRPr sz="500">
                <a:solidFill>
                  <a:schemeClr val="dk1"/>
                </a:solidFill>
              </a:endParaRPr>
            </a:p>
          </p:txBody>
        </p:sp>
        <p:sp>
          <p:nvSpPr>
            <p:cNvPr id="273" name="Google Shape;273;p30"/>
            <p:cNvSpPr/>
            <p:nvPr/>
          </p:nvSpPr>
          <p:spPr>
            <a:xfrm>
              <a:off x="557225" y="3523625"/>
              <a:ext cx="791100" cy="212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 b="1">
                  <a:solidFill>
                    <a:schemeClr val="dk1"/>
                  </a:solidFill>
                </a:rPr>
                <a:t>John James</a:t>
              </a:r>
              <a:endParaRPr sz="500" b="1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chemeClr val="dk1"/>
                  </a:solidFill>
                </a:rPr>
                <a:t>OSC00000000-00</a:t>
              </a:r>
              <a:endParaRPr sz="500">
                <a:solidFill>
                  <a:schemeClr val="dk1"/>
                </a:solidFill>
              </a:endParaRPr>
            </a:p>
          </p:txBody>
        </p:sp>
      </p:grpSp>
      <p:sp>
        <p:nvSpPr>
          <p:cNvPr id="274" name="Google Shape;274;p30"/>
          <p:cNvSpPr txBox="1"/>
          <p:nvPr/>
        </p:nvSpPr>
        <p:spPr>
          <a:xfrm>
            <a:off x="549125" y="3883950"/>
            <a:ext cx="5807100" cy="354000"/>
          </a:xfrm>
          <a:prstGeom prst="rect">
            <a:avLst/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/>
              <a:t>These functionalities will also be available for Medicare Advantage BoB as well</a:t>
            </a:r>
            <a:endParaRPr sz="1100" b="1"/>
          </a:p>
        </p:txBody>
      </p:sp>
      <p:sp>
        <p:nvSpPr>
          <p:cNvPr id="275" name="Google Shape;275;p30"/>
          <p:cNvSpPr/>
          <p:nvPr/>
        </p:nvSpPr>
        <p:spPr>
          <a:xfrm>
            <a:off x="4976650" y="1002050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lt1"/>
                </a:solidFill>
              </a:rPr>
              <a:t>1</a:t>
            </a:r>
            <a:endParaRPr/>
          </a:p>
        </p:txBody>
      </p:sp>
      <p:sp>
        <p:nvSpPr>
          <p:cNvPr id="276" name="Google Shape;276;p30"/>
          <p:cNvSpPr/>
          <p:nvPr/>
        </p:nvSpPr>
        <p:spPr>
          <a:xfrm>
            <a:off x="5020450" y="2169875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lt1"/>
                </a:solidFill>
              </a:rPr>
              <a:t>4</a:t>
            </a:r>
            <a:endParaRPr/>
          </a:p>
        </p:txBody>
      </p:sp>
      <p:sp>
        <p:nvSpPr>
          <p:cNvPr id="277" name="Google Shape;277;p30"/>
          <p:cNvSpPr/>
          <p:nvPr/>
        </p:nvSpPr>
        <p:spPr>
          <a:xfrm>
            <a:off x="4799800" y="2862663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lt1"/>
                </a:solidFill>
              </a:rPr>
              <a:t>5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06CFBD-E898-4850-99E6-96D2EF2BED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8527" y="702363"/>
            <a:ext cx="2298300" cy="285306"/>
          </a:xfrm>
          <a:prstGeom prst="rect">
            <a:avLst/>
          </a:prstGeom>
        </p:spPr>
      </p:pic>
      <p:sp>
        <p:nvSpPr>
          <p:cNvPr id="28" name="Google Shape;261;p30">
            <a:extLst>
              <a:ext uri="{FF2B5EF4-FFF2-40B4-BE49-F238E27FC236}">
                <a16:creationId xmlns:a16="http://schemas.microsoft.com/office/drawing/2014/main" id="{3C0C65CB-00EA-4661-9D28-890199FE3624}"/>
              </a:ext>
            </a:extLst>
          </p:cNvPr>
          <p:cNvSpPr/>
          <p:nvPr/>
        </p:nvSpPr>
        <p:spPr>
          <a:xfrm>
            <a:off x="557225" y="1644345"/>
            <a:ext cx="5790900" cy="51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This table displays all of your active Health First individual policies. To view additional details for each policy, export your full book of business. Please note that policies submitted on-exchange will take up to two days to process before appearing here. </a:t>
            </a:r>
            <a:endParaRPr sz="6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Managing Your Members’ Information</a:t>
            </a:r>
            <a:endParaRPr/>
          </a:p>
        </p:txBody>
      </p:sp>
      <p:sp>
        <p:nvSpPr>
          <p:cNvPr id="283" name="Google Shape;283;p31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1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5" name="Google Shape;285;p31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86" name="Google Shape;28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558" y="4288450"/>
            <a:ext cx="1003767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05676" y="4375149"/>
            <a:ext cx="1079327" cy="411076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1"/>
          <p:cNvSpPr txBox="1"/>
          <p:nvPr/>
        </p:nvSpPr>
        <p:spPr>
          <a:xfrm>
            <a:off x="2340630" y="4544486"/>
            <a:ext cx="4269895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i="1" dirty="0">
                <a:solidFill>
                  <a:schemeClr val="dk1"/>
                </a:solidFill>
              </a:rPr>
              <a:t>For demonstration purposes ONLY, Oscar sample data is shown above</a:t>
            </a:r>
            <a:endParaRPr sz="1000"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 dirty="0"/>
          </a:p>
        </p:txBody>
      </p:sp>
      <p:pic>
        <p:nvPicPr>
          <p:cNvPr id="289" name="Google Shape;28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3075" y="987200"/>
            <a:ext cx="5151852" cy="32303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90" name="Google Shape;290;p31"/>
          <p:cNvSpPr/>
          <p:nvPr/>
        </p:nvSpPr>
        <p:spPr>
          <a:xfrm>
            <a:off x="661350" y="2158450"/>
            <a:ext cx="786900" cy="118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Jane Doe</a:t>
            </a:r>
            <a:endParaRPr sz="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1" name="Google Shape;291;p31"/>
          <p:cNvSpPr/>
          <p:nvPr/>
        </p:nvSpPr>
        <p:spPr>
          <a:xfrm>
            <a:off x="451725" y="1197275"/>
            <a:ext cx="786900" cy="118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Jane Doe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2" name="Google Shape;292;p31"/>
          <p:cNvSpPr/>
          <p:nvPr/>
        </p:nvSpPr>
        <p:spPr>
          <a:xfrm>
            <a:off x="788175" y="2366100"/>
            <a:ext cx="953400" cy="84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999999"/>
                </a:solidFill>
              </a:rPr>
              <a:t>X/X/XXX (XX years old)</a:t>
            </a:r>
            <a:endParaRPr sz="500">
              <a:solidFill>
                <a:srgbClr val="999999"/>
              </a:solidFill>
            </a:endParaRPr>
          </a:p>
        </p:txBody>
      </p:sp>
      <p:sp>
        <p:nvSpPr>
          <p:cNvPr id="293" name="Google Shape;293;p31"/>
          <p:cNvSpPr/>
          <p:nvPr/>
        </p:nvSpPr>
        <p:spPr>
          <a:xfrm>
            <a:off x="803250" y="2517100"/>
            <a:ext cx="545100" cy="118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999999"/>
                </a:solidFill>
              </a:rPr>
              <a:t>OSC00000</a:t>
            </a:r>
            <a:endParaRPr sz="500">
              <a:solidFill>
                <a:srgbClr val="999999"/>
              </a:solidFill>
            </a:endParaRPr>
          </a:p>
        </p:txBody>
      </p:sp>
      <p:sp>
        <p:nvSpPr>
          <p:cNvPr id="294" name="Google Shape;294;p31"/>
          <p:cNvSpPr/>
          <p:nvPr/>
        </p:nvSpPr>
        <p:spPr>
          <a:xfrm>
            <a:off x="803250" y="2669500"/>
            <a:ext cx="712200" cy="118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999999"/>
                </a:solidFill>
              </a:rPr>
              <a:t>(XXX) XXX-XXXX</a:t>
            </a:r>
            <a:endParaRPr sz="500">
              <a:solidFill>
                <a:srgbClr val="999999"/>
              </a:solidFill>
            </a:endParaRPr>
          </a:p>
        </p:txBody>
      </p:sp>
      <p:sp>
        <p:nvSpPr>
          <p:cNvPr id="295" name="Google Shape;295;p31"/>
          <p:cNvSpPr/>
          <p:nvPr/>
        </p:nvSpPr>
        <p:spPr>
          <a:xfrm>
            <a:off x="803250" y="2807425"/>
            <a:ext cx="819900" cy="118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 u="sng">
                <a:solidFill>
                  <a:srgbClr val="0000FF"/>
                </a:solidFill>
              </a:rPr>
              <a:t>janedoe@gmail.com</a:t>
            </a:r>
            <a:endParaRPr sz="500" u="sng">
              <a:solidFill>
                <a:srgbClr val="0000FF"/>
              </a:solidFill>
            </a:endParaRPr>
          </a:p>
        </p:txBody>
      </p:sp>
      <p:sp>
        <p:nvSpPr>
          <p:cNvPr id="296" name="Google Shape;296;p31"/>
          <p:cNvSpPr/>
          <p:nvPr/>
        </p:nvSpPr>
        <p:spPr>
          <a:xfrm>
            <a:off x="788175" y="3757150"/>
            <a:ext cx="953400" cy="223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999999"/>
                </a:solidFill>
              </a:rPr>
              <a:t>123 River Drive</a:t>
            </a:r>
            <a:endParaRPr sz="500" b="1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999999"/>
                </a:solidFill>
              </a:rPr>
              <a:t>New York, NY 10013</a:t>
            </a:r>
            <a:endParaRPr sz="500" b="1">
              <a:solidFill>
                <a:srgbClr val="999999"/>
              </a:solidFill>
            </a:endParaRPr>
          </a:p>
        </p:txBody>
      </p:sp>
      <p:sp>
        <p:nvSpPr>
          <p:cNvPr id="297" name="Google Shape;297;p31"/>
          <p:cNvSpPr/>
          <p:nvPr/>
        </p:nvSpPr>
        <p:spPr>
          <a:xfrm>
            <a:off x="2969250" y="3784699"/>
            <a:ext cx="953400" cy="196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999999"/>
                </a:solidFill>
              </a:rPr>
              <a:t>123 River Drive</a:t>
            </a:r>
            <a:endParaRPr sz="500" b="1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999999"/>
                </a:solidFill>
              </a:rPr>
              <a:t>New York, NY 10013</a:t>
            </a:r>
            <a:endParaRPr sz="500" b="1">
              <a:solidFill>
                <a:srgbClr val="999999"/>
              </a:solidFill>
            </a:endParaRPr>
          </a:p>
        </p:txBody>
      </p:sp>
      <p:sp>
        <p:nvSpPr>
          <p:cNvPr id="298" name="Google Shape;298;p31"/>
          <p:cNvSpPr/>
          <p:nvPr/>
        </p:nvSpPr>
        <p:spPr>
          <a:xfrm>
            <a:off x="3507075" y="1197275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1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99" name="Google Shape;299;p31"/>
          <p:cNvSpPr/>
          <p:nvPr/>
        </p:nvSpPr>
        <p:spPr>
          <a:xfrm>
            <a:off x="76200" y="1560975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2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00" name="Google Shape;300;p31"/>
          <p:cNvSpPr/>
          <p:nvPr/>
        </p:nvSpPr>
        <p:spPr>
          <a:xfrm>
            <a:off x="76200" y="2122500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3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01" name="Google Shape;301;p31"/>
          <p:cNvSpPr/>
          <p:nvPr/>
        </p:nvSpPr>
        <p:spPr>
          <a:xfrm>
            <a:off x="1814625" y="2395288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4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02" name="Google Shape;302;p31"/>
          <p:cNvSpPr txBox="1"/>
          <p:nvPr/>
        </p:nvSpPr>
        <p:spPr>
          <a:xfrm>
            <a:off x="5808749" y="987200"/>
            <a:ext cx="2922175" cy="2421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Check to see if your member is up to date on their premium balance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Select to review member information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Review member information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Select to view their Digital ID Card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3" name="Google Shape;303;p31"/>
          <p:cNvSpPr/>
          <p:nvPr/>
        </p:nvSpPr>
        <p:spPr>
          <a:xfrm>
            <a:off x="1696375" y="1586450"/>
            <a:ext cx="641100" cy="17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74;p30">
            <a:extLst>
              <a:ext uri="{FF2B5EF4-FFF2-40B4-BE49-F238E27FC236}">
                <a16:creationId xmlns:a16="http://schemas.microsoft.com/office/drawing/2014/main" id="{37967D43-34C2-42B3-AF72-A3F37A996237}"/>
              </a:ext>
            </a:extLst>
          </p:cNvPr>
          <p:cNvSpPr txBox="1"/>
          <p:nvPr/>
        </p:nvSpPr>
        <p:spPr>
          <a:xfrm>
            <a:off x="5965551" y="3346624"/>
            <a:ext cx="2608570" cy="692467"/>
          </a:xfrm>
          <a:prstGeom prst="rect">
            <a:avLst/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/>
              <a:t>These functionalities will also be available for Medicare Advantage BoB as well</a:t>
            </a:r>
            <a:endParaRPr sz="11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E5C55F-85F9-4EF3-8483-A6D968FC0EC9}"/>
              </a:ext>
            </a:extLst>
          </p:cNvPr>
          <p:cNvSpPr/>
          <p:nvPr/>
        </p:nvSpPr>
        <p:spPr>
          <a:xfrm>
            <a:off x="511558" y="1560975"/>
            <a:ext cx="525392" cy="2879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Managing your Member’s Billing Statements</a:t>
            </a:r>
            <a:endParaRPr dirty="0"/>
          </a:p>
        </p:txBody>
      </p:sp>
      <p:sp>
        <p:nvSpPr>
          <p:cNvPr id="309" name="Google Shape;309;p32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2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1" name="Google Shape;311;p32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12" name="Google Shape;31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558" y="4288450"/>
            <a:ext cx="1003767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05676" y="4375149"/>
            <a:ext cx="1079327" cy="411076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2"/>
          <p:cNvSpPr txBox="1"/>
          <p:nvPr/>
        </p:nvSpPr>
        <p:spPr>
          <a:xfrm>
            <a:off x="2349019" y="4536097"/>
            <a:ext cx="4269895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i="1" dirty="0">
                <a:solidFill>
                  <a:schemeClr val="dk1"/>
                </a:solidFill>
              </a:rPr>
              <a:t>For demonstration purposes ONLY, Oscar sample data is shown above</a:t>
            </a:r>
            <a:endParaRPr sz="1000"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 dirty="0"/>
          </a:p>
        </p:txBody>
      </p:sp>
      <p:pic>
        <p:nvPicPr>
          <p:cNvPr id="315" name="Google Shape;315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1550" y="1037913"/>
            <a:ext cx="5274383" cy="32303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16" name="Google Shape;316;p32"/>
          <p:cNvSpPr/>
          <p:nvPr/>
        </p:nvSpPr>
        <p:spPr>
          <a:xfrm>
            <a:off x="558625" y="1197275"/>
            <a:ext cx="731400" cy="118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Jane Doe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7" name="Google Shape;317;p32"/>
          <p:cNvSpPr/>
          <p:nvPr/>
        </p:nvSpPr>
        <p:spPr>
          <a:xfrm>
            <a:off x="79275" y="1545034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</a:rPr>
              <a:t>11</a:t>
            </a:r>
            <a:endParaRPr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lt1"/>
              </a:solidFill>
            </a:endParaRPr>
          </a:p>
        </p:txBody>
      </p:sp>
      <p:sp>
        <p:nvSpPr>
          <p:cNvPr id="318" name="Google Shape;318;p32"/>
          <p:cNvSpPr/>
          <p:nvPr/>
        </p:nvSpPr>
        <p:spPr>
          <a:xfrm>
            <a:off x="79275" y="1977063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2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19" name="Google Shape;319;p32"/>
          <p:cNvSpPr/>
          <p:nvPr/>
        </p:nvSpPr>
        <p:spPr>
          <a:xfrm>
            <a:off x="79275" y="2488838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3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20" name="Google Shape;320;p32"/>
          <p:cNvSpPr/>
          <p:nvPr/>
        </p:nvSpPr>
        <p:spPr>
          <a:xfrm>
            <a:off x="3643725" y="2031738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4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21" name="Google Shape;321;p32"/>
          <p:cNvSpPr/>
          <p:nvPr/>
        </p:nvSpPr>
        <p:spPr>
          <a:xfrm>
            <a:off x="5695625" y="2520263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5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322" name="Google Shape;322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81225" y="3320177"/>
            <a:ext cx="4022406" cy="1189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23" name="Google Shape;323;p32"/>
          <p:cNvSpPr/>
          <p:nvPr/>
        </p:nvSpPr>
        <p:spPr>
          <a:xfrm>
            <a:off x="3643725" y="3292300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6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24" name="Google Shape;324;p32"/>
          <p:cNvSpPr txBox="1"/>
          <p:nvPr/>
        </p:nvSpPr>
        <p:spPr>
          <a:xfrm>
            <a:off x="6033125" y="973478"/>
            <a:ext cx="3034500" cy="23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Select to review billing &amp; payment information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Select to review billing statements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Review billing statements &amp; status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Add a bank account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Turn on Paperless billing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Review payment information &amp; monthly bill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p32"/>
          <p:cNvSpPr/>
          <p:nvPr/>
        </p:nvSpPr>
        <p:spPr>
          <a:xfrm>
            <a:off x="3603675" y="3087275"/>
            <a:ext cx="219000" cy="179100"/>
          </a:xfrm>
          <a:prstGeom prst="rect">
            <a:avLst/>
          </a:prstGeom>
          <a:noFill/>
          <a:ln w="38100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2"/>
          <p:cNvSpPr/>
          <p:nvPr/>
        </p:nvSpPr>
        <p:spPr>
          <a:xfrm>
            <a:off x="1772575" y="1586450"/>
            <a:ext cx="641100" cy="17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C07F83-0114-446B-B782-CADB351B6ABE}"/>
              </a:ext>
            </a:extLst>
          </p:cNvPr>
          <p:cNvSpPr/>
          <p:nvPr/>
        </p:nvSpPr>
        <p:spPr>
          <a:xfrm>
            <a:off x="1102805" y="1538359"/>
            <a:ext cx="731399" cy="2879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A873D3-7925-49BE-9106-C72B26DC5832}"/>
              </a:ext>
            </a:extLst>
          </p:cNvPr>
          <p:cNvSpPr/>
          <p:nvPr/>
        </p:nvSpPr>
        <p:spPr>
          <a:xfrm>
            <a:off x="663967" y="1890909"/>
            <a:ext cx="851358" cy="2879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dirty="0"/>
              <a:t>Managing your Member’s Payment History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2" name="Google Shape;332;p33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3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4" name="Google Shape;334;p33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35" name="Google Shape;33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558" y="4288450"/>
            <a:ext cx="1003767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05676" y="4375149"/>
            <a:ext cx="1079327" cy="411076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3"/>
          <p:cNvSpPr txBox="1"/>
          <p:nvPr/>
        </p:nvSpPr>
        <p:spPr>
          <a:xfrm>
            <a:off x="2349019" y="4527708"/>
            <a:ext cx="4209275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 dirty="0">
                <a:solidFill>
                  <a:schemeClr val="dk1"/>
                </a:solidFill>
              </a:rPr>
              <a:t>For demonstration purposes ONLY, Oscar sample data is shown above</a:t>
            </a:r>
            <a:endParaRPr sz="1000"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 dirty="0"/>
          </a:p>
        </p:txBody>
      </p:sp>
      <p:sp>
        <p:nvSpPr>
          <p:cNvPr id="338" name="Google Shape;338;p33"/>
          <p:cNvSpPr/>
          <p:nvPr/>
        </p:nvSpPr>
        <p:spPr>
          <a:xfrm>
            <a:off x="558625" y="1197275"/>
            <a:ext cx="731400" cy="118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Jane Doe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9" name="Google Shape;339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005099"/>
            <a:ext cx="5711751" cy="30421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40" name="Google Shape;340;p33"/>
          <p:cNvSpPr/>
          <p:nvPr/>
        </p:nvSpPr>
        <p:spPr>
          <a:xfrm>
            <a:off x="350700" y="1239600"/>
            <a:ext cx="778200" cy="179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Jane Doe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1" name="Google Shape;341;p33"/>
          <p:cNvSpPr/>
          <p:nvPr/>
        </p:nvSpPr>
        <p:spPr>
          <a:xfrm>
            <a:off x="79275" y="1977063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11</a:t>
            </a:r>
            <a:endParaRPr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</a:endParaRPr>
          </a:p>
        </p:txBody>
      </p:sp>
      <p:sp>
        <p:nvSpPr>
          <p:cNvPr id="342" name="Google Shape;342;p33"/>
          <p:cNvSpPr/>
          <p:nvPr/>
        </p:nvSpPr>
        <p:spPr>
          <a:xfrm>
            <a:off x="79275" y="2571738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2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343" name="Google Shape;343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35600" y="2827350"/>
            <a:ext cx="4209275" cy="1711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44" name="Google Shape;344;p33"/>
          <p:cNvSpPr/>
          <p:nvPr/>
        </p:nvSpPr>
        <p:spPr>
          <a:xfrm>
            <a:off x="3970050" y="2697238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3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45" name="Google Shape;345;p33"/>
          <p:cNvSpPr txBox="1"/>
          <p:nvPr/>
        </p:nvSpPr>
        <p:spPr>
          <a:xfrm>
            <a:off x="6064725" y="980789"/>
            <a:ext cx="3000000" cy="1862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Select to review payment history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Review payment history and status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Review payment amount, date, and method of payment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6" name="Google Shape;346;p33"/>
          <p:cNvSpPr/>
          <p:nvPr/>
        </p:nvSpPr>
        <p:spPr>
          <a:xfrm>
            <a:off x="3611500" y="2695750"/>
            <a:ext cx="219000" cy="179100"/>
          </a:xfrm>
          <a:prstGeom prst="rect">
            <a:avLst/>
          </a:prstGeom>
          <a:noFill/>
          <a:ln w="38100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3"/>
          <p:cNvSpPr/>
          <p:nvPr/>
        </p:nvSpPr>
        <p:spPr>
          <a:xfrm>
            <a:off x="1620175" y="1738850"/>
            <a:ext cx="641100" cy="17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618DD6-10D6-4F95-A912-1034B712D46E}"/>
              </a:ext>
            </a:extLst>
          </p:cNvPr>
          <p:cNvSpPr/>
          <p:nvPr/>
        </p:nvSpPr>
        <p:spPr>
          <a:xfrm>
            <a:off x="1242985" y="2088596"/>
            <a:ext cx="897541" cy="2879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/>
        </p:nvSpPr>
        <p:spPr>
          <a:xfrm>
            <a:off x="457200" y="407650"/>
            <a:ext cx="4664700" cy="6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Training Topics</a:t>
            </a:r>
            <a:endParaRPr sz="11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457200" y="766775"/>
            <a:ext cx="6468300" cy="1949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D5DFDE"/>
                </a:solidFill>
                <a:latin typeface="Times New Roman" panose="02020603050405020304" pitchFamily="18" charset="0"/>
                <a:ea typeface="Roboto Mono"/>
                <a:cs typeface="Times New Roman" panose="02020603050405020304" pitchFamily="18" charset="0"/>
                <a:sym typeface="Roboto Mono"/>
              </a:rPr>
              <a:t>01</a:t>
            </a:r>
            <a:r>
              <a:rPr lang="en" sz="2200" dirty="0">
                <a:solidFill>
                  <a:srgbClr val="D5DFD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— </a:t>
            </a:r>
            <a:r>
              <a:rPr lang="en" sz="2200" dirty="0">
                <a:solidFill>
                  <a:srgbClr val="D5DFDE"/>
                </a:solidFill>
                <a:latin typeface="Times New Roman" panose="02020603050405020304" pitchFamily="18" charset="0"/>
                <a:ea typeface="Cormorant Garamond"/>
                <a:cs typeface="Times New Roman" panose="02020603050405020304" pitchFamily="18" charset="0"/>
                <a:sym typeface="Cormorant Garamond"/>
              </a:rPr>
              <a:t>Get Paid Commissions</a:t>
            </a:r>
            <a:endParaRPr sz="2200" dirty="0">
              <a:solidFill>
                <a:srgbClr val="D5DFDE"/>
              </a:solidFill>
              <a:latin typeface="Times New Roman" panose="02020603050405020304" pitchFamily="18" charset="0"/>
              <a:ea typeface="Cormorant Garamond"/>
              <a:cs typeface="Times New Roman" panose="02020603050405020304" pitchFamily="18" charset="0"/>
              <a:sym typeface="Cormorant Garamond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D5DFDE"/>
                </a:solidFill>
                <a:latin typeface="Times New Roman" panose="02020603050405020304" pitchFamily="18" charset="0"/>
                <a:ea typeface="Roboto Mono"/>
                <a:cs typeface="Times New Roman" panose="02020603050405020304" pitchFamily="18" charset="0"/>
                <a:sym typeface="Roboto Mono"/>
              </a:rPr>
              <a:t>02</a:t>
            </a:r>
            <a:r>
              <a:rPr lang="en" sz="2200" dirty="0">
                <a:solidFill>
                  <a:srgbClr val="D5DFD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— Setting Up Payments</a:t>
            </a:r>
            <a:endParaRPr sz="2200" dirty="0">
              <a:solidFill>
                <a:srgbClr val="D5DFDE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D5DFDE"/>
                </a:solidFill>
                <a:latin typeface="Times New Roman" panose="02020603050405020304" pitchFamily="18" charset="0"/>
                <a:ea typeface="Roboto Mono"/>
                <a:cs typeface="Times New Roman" panose="02020603050405020304" pitchFamily="18" charset="0"/>
                <a:sym typeface="Roboto Mono"/>
              </a:rPr>
              <a:t>03</a:t>
            </a:r>
            <a:r>
              <a:rPr lang="en" sz="2200" dirty="0">
                <a:solidFill>
                  <a:srgbClr val="D5DFD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— </a:t>
            </a:r>
            <a:r>
              <a:rPr lang="en" sz="2200" dirty="0">
                <a:solidFill>
                  <a:srgbClr val="D5DFDE"/>
                </a:solidFill>
                <a:latin typeface="Times New Roman" panose="02020603050405020304" pitchFamily="18" charset="0"/>
                <a:ea typeface="Cormorant Garamond"/>
                <a:cs typeface="Times New Roman" panose="02020603050405020304" pitchFamily="18" charset="0"/>
                <a:sym typeface="Cormorant Garamond"/>
              </a:rPr>
              <a:t>Commissions 101</a:t>
            </a:r>
            <a:endParaRPr sz="2200" dirty="0">
              <a:solidFill>
                <a:srgbClr val="D5DFDE"/>
              </a:solidFill>
              <a:latin typeface="Times New Roman" panose="02020603050405020304" pitchFamily="18" charset="0"/>
              <a:ea typeface="Cormorant Garamond"/>
              <a:cs typeface="Times New Roman" panose="02020603050405020304" pitchFamily="18" charset="0"/>
              <a:sym typeface="Cormorant Garamond"/>
            </a:endParaRPr>
          </a:p>
          <a:p>
            <a:pPr marL="857250" lvl="0" indent="-85725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2200" dirty="0">
                <a:solidFill>
                  <a:srgbClr val="D5DFDE"/>
                </a:solidFill>
                <a:latin typeface="Times New Roman" panose="02020603050405020304" pitchFamily="18" charset="0"/>
                <a:ea typeface="Roboto Mono"/>
                <a:cs typeface="Times New Roman" panose="02020603050405020304" pitchFamily="18" charset="0"/>
                <a:sym typeface="Roboto Mono"/>
              </a:rPr>
              <a:t>04</a:t>
            </a:r>
            <a:r>
              <a:rPr lang="en" sz="2200" dirty="0">
                <a:solidFill>
                  <a:srgbClr val="D5DFD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— </a:t>
            </a:r>
            <a:r>
              <a:rPr lang="en" sz="2200" dirty="0" err="1">
                <a:solidFill>
                  <a:srgbClr val="D5DFDE"/>
                </a:solidFill>
                <a:latin typeface="Times New Roman" panose="02020603050405020304" pitchFamily="18" charset="0"/>
                <a:ea typeface="Cormorant Garamond"/>
                <a:cs typeface="Times New Roman" panose="02020603050405020304" pitchFamily="18" charset="0"/>
                <a:sym typeface="Cormorant Garamond"/>
              </a:rPr>
              <a:t>BoB</a:t>
            </a:r>
            <a:r>
              <a:rPr lang="en" sz="2200" dirty="0">
                <a:solidFill>
                  <a:srgbClr val="D5DFDE"/>
                </a:solidFill>
                <a:latin typeface="Times New Roman" panose="02020603050405020304" pitchFamily="18" charset="0"/>
                <a:ea typeface="Cormorant Garamond"/>
                <a:cs typeface="Times New Roman" panose="02020603050405020304" pitchFamily="18" charset="0"/>
                <a:sym typeface="Cormorant Garamond"/>
              </a:rPr>
              <a:t> Management</a:t>
            </a:r>
            <a:endParaRPr sz="2200" dirty="0">
              <a:solidFill>
                <a:srgbClr val="D5DFDE"/>
              </a:solidFill>
              <a:latin typeface="Times New Roman" panose="02020603050405020304" pitchFamily="18" charset="0"/>
              <a:ea typeface="Cormorant Garamond"/>
              <a:cs typeface="Times New Roman" panose="02020603050405020304" pitchFamily="18" charset="0"/>
              <a:sym typeface="Cormorant Garamo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Managing your Member’s Payments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4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4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5" name="Google Shape;355;p34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56" name="Google Shape;35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558" y="4288450"/>
            <a:ext cx="1003767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05676" y="4375149"/>
            <a:ext cx="1079327" cy="411076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34"/>
          <p:cNvSpPr txBox="1"/>
          <p:nvPr/>
        </p:nvSpPr>
        <p:spPr>
          <a:xfrm>
            <a:off x="2349019" y="4536097"/>
            <a:ext cx="4370563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i="1" dirty="0">
                <a:solidFill>
                  <a:schemeClr val="dk1"/>
                </a:solidFill>
              </a:rPr>
              <a:t>For demonstration purposes ONLY, Oscar sample data is shown above</a:t>
            </a:r>
            <a:endParaRPr sz="1000"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 dirty="0"/>
          </a:p>
        </p:txBody>
      </p:sp>
      <p:grpSp>
        <p:nvGrpSpPr>
          <p:cNvPr id="359" name="Google Shape;359;p34"/>
          <p:cNvGrpSpPr/>
          <p:nvPr/>
        </p:nvGrpSpPr>
        <p:grpSpPr>
          <a:xfrm>
            <a:off x="5440550" y="1081263"/>
            <a:ext cx="3094725" cy="3230350"/>
            <a:chOff x="356350" y="1013825"/>
            <a:chExt cx="3094725" cy="3230350"/>
          </a:xfrm>
        </p:grpSpPr>
        <p:pic>
          <p:nvPicPr>
            <p:cNvPr id="360" name="Google Shape;360;p3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56350" y="1013825"/>
              <a:ext cx="3094725" cy="323035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361" name="Google Shape;361;p34"/>
            <p:cNvSpPr/>
            <p:nvPr/>
          </p:nvSpPr>
          <p:spPr>
            <a:xfrm>
              <a:off x="482425" y="1121075"/>
              <a:ext cx="2178300" cy="2589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Make a payment for Jane Doe</a:t>
              </a:r>
              <a:endParaRPr sz="11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999999"/>
                  </a:solidFill>
                  <a:latin typeface="Roboto"/>
                  <a:ea typeface="Roboto"/>
                  <a:cs typeface="Roboto"/>
                  <a:sym typeface="Roboto"/>
                </a:rPr>
                <a:t>DOB: X/X/XXX OSCID: OSC0000000-00</a:t>
              </a:r>
              <a:endParaRPr sz="7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62" name="Google Shape;362;p34"/>
          <p:cNvGrpSpPr/>
          <p:nvPr/>
        </p:nvGrpSpPr>
        <p:grpSpPr>
          <a:xfrm>
            <a:off x="374240" y="1081281"/>
            <a:ext cx="4589451" cy="2360785"/>
            <a:chOff x="460225" y="865325"/>
            <a:chExt cx="5740402" cy="2952826"/>
          </a:xfrm>
        </p:grpSpPr>
        <p:pic>
          <p:nvPicPr>
            <p:cNvPr id="363" name="Google Shape;363;p34"/>
            <p:cNvPicPr preferRelativeResize="0"/>
            <p:nvPr/>
          </p:nvPicPr>
          <p:blipFill rotWithShape="1">
            <a:blip r:embed="rId6">
              <a:alphaModFix/>
            </a:blip>
            <a:srcRect b="9673"/>
            <a:stretch/>
          </p:blipFill>
          <p:spPr>
            <a:xfrm>
              <a:off x="460225" y="865325"/>
              <a:ext cx="5740402" cy="29528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4" name="Google Shape;364;p34"/>
            <p:cNvSpPr/>
            <p:nvPr/>
          </p:nvSpPr>
          <p:spPr>
            <a:xfrm>
              <a:off x="557225" y="2931675"/>
              <a:ext cx="791100" cy="212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" b="1">
                  <a:solidFill>
                    <a:schemeClr val="dk1"/>
                  </a:solidFill>
                </a:rPr>
                <a:t>Joe Smith</a:t>
              </a:r>
              <a:endParaRPr sz="300" b="1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">
                  <a:solidFill>
                    <a:schemeClr val="dk1"/>
                  </a:solidFill>
                </a:rPr>
                <a:t>OSC00000000-00</a:t>
              </a:r>
              <a:endParaRPr sz="300">
                <a:solidFill>
                  <a:schemeClr val="dk1"/>
                </a:solidFill>
              </a:endParaRPr>
            </a:p>
          </p:txBody>
        </p:sp>
        <p:sp>
          <p:nvSpPr>
            <p:cNvPr id="365" name="Google Shape;365;p34"/>
            <p:cNvSpPr/>
            <p:nvPr/>
          </p:nvSpPr>
          <p:spPr>
            <a:xfrm>
              <a:off x="557225" y="3227650"/>
              <a:ext cx="791100" cy="212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" b="1">
                  <a:solidFill>
                    <a:schemeClr val="dk1"/>
                  </a:solidFill>
                </a:rPr>
                <a:t>Jane Doe</a:t>
              </a:r>
              <a:endParaRPr sz="300" b="1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">
                  <a:solidFill>
                    <a:schemeClr val="dk1"/>
                  </a:solidFill>
                </a:rPr>
                <a:t>OSC00000000-00</a:t>
              </a:r>
              <a:endParaRPr sz="300">
                <a:solidFill>
                  <a:schemeClr val="dk1"/>
                </a:solidFill>
              </a:endParaRPr>
            </a:p>
          </p:txBody>
        </p:sp>
        <p:sp>
          <p:nvSpPr>
            <p:cNvPr id="366" name="Google Shape;366;p34"/>
            <p:cNvSpPr/>
            <p:nvPr/>
          </p:nvSpPr>
          <p:spPr>
            <a:xfrm>
              <a:off x="557225" y="3523625"/>
              <a:ext cx="791100" cy="212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" b="1">
                  <a:solidFill>
                    <a:schemeClr val="dk1"/>
                  </a:solidFill>
                </a:rPr>
                <a:t>John James</a:t>
              </a:r>
              <a:endParaRPr sz="300" b="1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">
                  <a:solidFill>
                    <a:schemeClr val="dk1"/>
                  </a:solidFill>
                </a:rPr>
                <a:t>OSC00000000-00</a:t>
              </a:r>
              <a:endParaRPr sz="300">
                <a:solidFill>
                  <a:schemeClr val="dk1"/>
                </a:solidFill>
              </a:endParaRPr>
            </a:p>
          </p:txBody>
        </p:sp>
      </p:grpSp>
      <p:sp>
        <p:nvSpPr>
          <p:cNvPr id="367" name="Google Shape;367;p34"/>
          <p:cNvSpPr/>
          <p:nvPr/>
        </p:nvSpPr>
        <p:spPr>
          <a:xfrm rot="5400000">
            <a:off x="3805477" y="2397050"/>
            <a:ext cx="2766600" cy="258300"/>
          </a:xfrm>
          <a:prstGeom prst="triangle">
            <a:avLst>
              <a:gd name="adj" fmla="val 50095"/>
            </a:avLst>
          </a:prstGeom>
          <a:solidFill>
            <a:srgbClr val="CCCCCC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4"/>
          <p:cNvSpPr/>
          <p:nvPr/>
        </p:nvSpPr>
        <p:spPr>
          <a:xfrm>
            <a:off x="4111775" y="2961525"/>
            <a:ext cx="601800" cy="179100"/>
          </a:xfrm>
          <a:prstGeom prst="rect">
            <a:avLst/>
          </a:prstGeom>
          <a:noFill/>
          <a:ln w="38100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4"/>
          <p:cNvSpPr txBox="1"/>
          <p:nvPr/>
        </p:nvSpPr>
        <p:spPr>
          <a:xfrm>
            <a:off x="374250" y="3536541"/>
            <a:ext cx="4589441" cy="866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Select make a payment, with the members banking/payment information, then enter the payment amount and method on behalf of your client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5"/>
          <p:cNvSpPr/>
          <p:nvPr/>
        </p:nvSpPr>
        <p:spPr>
          <a:xfrm flipH="1">
            <a:off x="311700" y="1532975"/>
            <a:ext cx="4263600" cy="2700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5"/>
          <p:cNvSpPr/>
          <p:nvPr/>
        </p:nvSpPr>
        <p:spPr>
          <a:xfrm flipH="1">
            <a:off x="4711200" y="1532975"/>
            <a:ext cx="4263600" cy="2700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35"/>
          <p:cNvSpPr txBox="1">
            <a:spLocks noGrp="1"/>
          </p:cNvSpPr>
          <p:nvPr>
            <p:ph type="title"/>
          </p:nvPr>
        </p:nvSpPr>
        <p:spPr>
          <a:xfrm>
            <a:off x="1454700" y="445025"/>
            <a:ext cx="744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Oscar’s Broker Support Team is here to help</a:t>
            </a:r>
            <a:endParaRPr dirty="0"/>
          </a:p>
        </p:txBody>
      </p:sp>
      <p:sp>
        <p:nvSpPr>
          <p:cNvPr id="377" name="Google Shape;377;p35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5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9" name="Google Shape;379;p35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80" name="Google Shape;38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200" y="226925"/>
            <a:ext cx="1021476" cy="1021476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35"/>
          <p:cNvSpPr txBox="1"/>
          <p:nvPr/>
        </p:nvSpPr>
        <p:spPr>
          <a:xfrm>
            <a:off x="342200" y="1616225"/>
            <a:ext cx="4338000" cy="25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✓  Broker account</a:t>
            </a:r>
            <a:r>
              <a:rPr lang="en" sz="1500" b="1">
                <a:solidFill>
                  <a:srgbClr val="4F50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support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✓  Appointment &amp; certification </a:t>
            </a: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support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✓ </a:t>
            </a:r>
            <a:r>
              <a:rPr lang="en" sz="1500" b="1">
                <a:solidFill>
                  <a:srgbClr val="4F50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Commissions</a:t>
            </a:r>
            <a:r>
              <a:rPr lang="en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500" b="1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escalations</a:t>
            </a: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0814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✓  Eligibility </a:t>
            </a: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inquiries</a:t>
            </a:r>
            <a:endParaRPr sz="1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4F5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✓  Member</a:t>
            </a:r>
            <a:r>
              <a:rPr lang="en" sz="1500" b="1">
                <a:solidFill>
                  <a:srgbClr val="4F50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inquiries &amp; support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✓  Network/Rx</a:t>
            </a:r>
            <a:r>
              <a:rPr lang="en" sz="1500" b="1">
                <a:solidFill>
                  <a:srgbClr val="4F50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support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2" name="Google Shape;382;p35"/>
          <p:cNvSpPr txBox="1"/>
          <p:nvPr/>
        </p:nvSpPr>
        <p:spPr>
          <a:xfrm>
            <a:off x="5752200" y="3741513"/>
            <a:ext cx="21321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877-693-6489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3" name="Google Shape;383;p35"/>
          <p:cNvSpPr txBox="1"/>
          <p:nvPr/>
        </p:nvSpPr>
        <p:spPr>
          <a:xfrm>
            <a:off x="5524800" y="3068400"/>
            <a:ext cx="25869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5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hf-brokers@plusoscar.com</a:t>
            </a:r>
            <a:endParaRPr sz="15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4" name="Google Shape;384;p35"/>
          <p:cNvSpPr txBox="1"/>
          <p:nvPr/>
        </p:nvSpPr>
        <p:spPr>
          <a:xfrm>
            <a:off x="4737900" y="1609175"/>
            <a:ext cx="41607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Monday through Friday 8:00am - 6:00pm EST</a:t>
            </a:r>
            <a:endParaRPr sz="1500" b="1">
              <a:solidFill>
                <a:srgbClr val="081458"/>
              </a:solidFill>
            </a:endParaRPr>
          </a:p>
        </p:txBody>
      </p:sp>
      <p:pic>
        <p:nvPicPr>
          <p:cNvPr id="385" name="Google Shape;385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5821" y="2027000"/>
            <a:ext cx="924859" cy="925751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5"/>
          <p:cNvSpPr txBox="1"/>
          <p:nvPr/>
        </p:nvSpPr>
        <p:spPr>
          <a:xfrm>
            <a:off x="4859400" y="3367350"/>
            <a:ext cx="39177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5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hf-brokercommissions@plusoscar.com</a:t>
            </a:r>
            <a:endParaRPr sz="15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87" name="Google Shape;387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E0BDC0B-7D52-435C-8678-6E2C4C59B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230" y="1795346"/>
            <a:ext cx="2557654" cy="259456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21" name="Google Shape;621;p53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53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23" name="Google Shape;623;p53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24" name="Google Shape;624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200" y="226925"/>
            <a:ext cx="1021476" cy="1021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58072" y="1730720"/>
            <a:ext cx="282128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</a:rPr>
              <a:t>Start at Oscar’s </a:t>
            </a:r>
            <a:r>
              <a:rPr lang="en-US" sz="1100" dirty="0">
                <a:latin typeface="Segoe UI" panose="020B0502040204020203" pitchFamily="34" charset="0"/>
                <a:hlinkClick r:id="rId7"/>
              </a:rPr>
              <a:t>Zendesk Help Center</a:t>
            </a:r>
            <a:endParaRPr lang="en-US" sz="1100" dirty="0">
              <a:latin typeface="Segoe UI" panose="020B0502040204020203" pitchFamily="34" charset="0"/>
            </a:endParaRP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</a:rPr>
              <a:t>Click "Sign in" from the top right 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3CD61E5-7E1A-4B45-B888-319B17987862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8657" y="2395018"/>
            <a:ext cx="2889475" cy="142730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7D1E98-973E-4FDF-9732-E7E7404435A6}"/>
              </a:ext>
            </a:extLst>
          </p:cNvPr>
          <p:cNvSpPr txBox="1"/>
          <p:nvPr/>
        </p:nvSpPr>
        <p:spPr>
          <a:xfrm>
            <a:off x="5853545" y="1730720"/>
            <a:ext cx="2906092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</a:rPr>
              <a:t>A pop-up window will prompt you to sign in. If you don’t have an account, select "Sign up" next to "New to Oscar Health?" </a:t>
            </a: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</a:rPr>
              <a:t>Submit your full name and email address</a:t>
            </a: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</a:rPr>
              <a:t>Click the blue "Sign up" button. Look for an email to complete account set-up.</a:t>
            </a: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</a:rPr>
              <a:t>From your inbox, look for "Welcome to Oscar Health." Click the link to complete creating your password.</a:t>
            </a: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</a:rPr>
              <a:t>You can now successfully communicate to/from, via email, with Oscar.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2697A4-B175-4856-9A0E-C996599AE89C}"/>
              </a:ext>
            </a:extLst>
          </p:cNvPr>
          <p:cNvSpPr/>
          <p:nvPr/>
        </p:nvSpPr>
        <p:spPr>
          <a:xfrm>
            <a:off x="2851192" y="2386951"/>
            <a:ext cx="256334" cy="16912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398376-3DA8-4E42-9638-A46D73A82FE1}"/>
              </a:ext>
            </a:extLst>
          </p:cNvPr>
          <p:cNvSpPr/>
          <p:nvPr/>
        </p:nvSpPr>
        <p:spPr>
          <a:xfrm>
            <a:off x="4052453" y="3684599"/>
            <a:ext cx="339436" cy="20860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030FD3-2300-4BC0-B5EF-74473AEC2708}"/>
              </a:ext>
            </a:extLst>
          </p:cNvPr>
          <p:cNvSpPr txBox="1"/>
          <p:nvPr/>
        </p:nvSpPr>
        <p:spPr>
          <a:xfrm>
            <a:off x="1454699" y="949321"/>
            <a:ext cx="7176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</a:rPr>
              <a:t>In order for brokers to communicate with Oscar through the designated emails provided, you will need to create an account through Zendesk. Follow the below steps.</a:t>
            </a:r>
            <a:endParaRPr lang="en-US" dirty="0"/>
          </a:p>
        </p:txBody>
      </p:sp>
      <p:sp>
        <p:nvSpPr>
          <p:cNvPr id="23" name="Google Shape;449;p39">
            <a:extLst>
              <a:ext uri="{FF2B5EF4-FFF2-40B4-BE49-F238E27FC236}">
                <a16:creationId xmlns:a16="http://schemas.microsoft.com/office/drawing/2014/main" id="{B5412906-B469-46A2-9AB8-74399BA139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54700" y="445025"/>
            <a:ext cx="744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Creating Your Zendesk Account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4085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8"/>
          <p:cNvSpPr txBox="1">
            <a:spLocks noGrp="1"/>
          </p:cNvSpPr>
          <p:nvPr>
            <p:ph type="title"/>
          </p:nvPr>
        </p:nvSpPr>
        <p:spPr>
          <a:xfrm>
            <a:off x="311700" y="445024"/>
            <a:ext cx="8520600" cy="1002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+mn-lt"/>
                <a:ea typeface="Roboto"/>
                <a:cs typeface="Roboto"/>
                <a:sym typeface="Roboto"/>
              </a:rPr>
              <a:t>Health First Health Plans Broker Services is available:</a:t>
            </a:r>
            <a:br>
              <a:rPr lang="en" sz="2800" dirty="0">
                <a:latin typeface="+mn-lt"/>
                <a:ea typeface="Roboto"/>
                <a:cs typeface="Roboto"/>
                <a:sym typeface="Roboto"/>
              </a:rPr>
            </a:br>
            <a:r>
              <a:rPr lang="en" sz="2800" dirty="0">
                <a:latin typeface="+mn-lt"/>
                <a:ea typeface="Roboto"/>
                <a:cs typeface="Roboto"/>
                <a:sym typeface="Roboto"/>
              </a:rPr>
              <a:t>Monday through Friday 8:00 a.m. </a:t>
            </a:r>
            <a:r>
              <a:rPr lang="en" dirty="0">
                <a:latin typeface="+mn-lt"/>
                <a:ea typeface="Roboto"/>
                <a:cs typeface="Roboto"/>
                <a:sym typeface="Roboto"/>
              </a:rPr>
              <a:t>to </a:t>
            </a:r>
            <a:r>
              <a:rPr lang="en" sz="2800" dirty="0">
                <a:latin typeface="+mn-lt"/>
                <a:ea typeface="Roboto"/>
                <a:cs typeface="Roboto"/>
                <a:sym typeface="Roboto"/>
              </a:rPr>
              <a:t>5:00 p.m.</a:t>
            </a:r>
            <a:endParaRPr dirty="0"/>
          </a:p>
        </p:txBody>
      </p:sp>
      <p:sp>
        <p:nvSpPr>
          <p:cNvPr id="434" name="Google Shape;434;p38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8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6" name="Google Shape;436;p38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8" name="Google Shape;438;p38"/>
          <p:cNvSpPr/>
          <p:nvPr/>
        </p:nvSpPr>
        <p:spPr>
          <a:xfrm>
            <a:off x="898675" y="942475"/>
            <a:ext cx="274800" cy="77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38"/>
          <p:cNvSpPr txBox="1"/>
          <p:nvPr/>
        </p:nvSpPr>
        <p:spPr>
          <a:xfrm>
            <a:off x="311700" y="1814026"/>
            <a:ext cx="7572475" cy="1885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For questions contact us at: </a:t>
            </a:r>
            <a:br>
              <a:rPr lang="en" sz="2000" dirty="0">
                <a:latin typeface="Roboto"/>
                <a:ea typeface="Roboto"/>
                <a:cs typeface="Roboto"/>
                <a:sym typeface="Roboto"/>
              </a:rPr>
            </a:b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321.434.5265 or </a:t>
            </a:r>
            <a:r>
              <a:rPr lang="en" sz="2000" dirty="0">
                <a:latin typeface="Roboto"/>
                <a:ea typeface="Roboto"/>
                <a:cs typeface="Roboto"/>
                <a:sym typeface="Roboto"/>
                <a:hlinkClick r:id="rId3"/>
              </a:rPr>
              <a:t>HFBroker@HF.org</a:t>
            </a: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 </a:t>
            </a:r>
            <a:endParaRPr sz="2000" dirty="0"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6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0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41" name="Google Shape;44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2516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/>
        </p:nvSpPr>
        <p:spPr>
          <a:xfrm>
            <a:off x="115050" y="1648225"/>
            <a:ext cx="89139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Getting Started</a:t>
            </a:r>
            <a:endParaRPr sz="6500">
              <a:solidFill>
                <a:srgbClr val="0814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265" y="2492960"/>
            <a:ext cx="3529332" cy="220604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05" name="Google Shape;105;p19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9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7" name="Google Shape;107;p19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8" name="Google Shape;11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11878" y="1278476"/>
            <a:ext cx="338019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lvl="0">
              <a:spcAft>
                <a:spcPts val="600"/>
              </a:spcAft>
              <a:buSzPts val="1400"/>
            </a:pPr>
            <a:r>
              <a:rPr lang="en" dirty="0"/>
              <a:t>From the public website, locate the Broker Portal login page:                                       </a:t>
            </a:r>
          </a:p>
          <a:p>
            <a:pPr marL="139700" lvl="0">
              <a:spcAft>
                <a:spcPts val="600"/>
              </a:spcAft>
              <a:buSzPts val="1400"/>
            </a:pPr>
            <a:r>
              <a:rPr lang="en" dirty="0"/>
              <a:t>1. </a:t>
            </a:r>
            <a:r>
              <a:rPr lang="en" dirty="0">
                <a:hlinkClick r:id="rId6"/>
              </a:rPr>
              <a:t>myHFHP.org </a:t>
            </a:r>
            <a:r>
              <a:rPr lang="en" dirty="0"/>
              <a:t>or </a:t>
            </a:r>
            <a:r>
              <a:rPr lang="en" dirty="0">
                <a:hlinkClick r:id="rId7"/>
              </a:rPr>
              <a:t>myAHPlan.com</a:t>
            </a:r>
            <a:endParaRPr lang="en" dirty="0"/>
          </a:p>
          <a:p>
            <a:pPr marL="139700" lvl="0">
              <a:spcAft>
                <a:spcPts val="600"/>
              </a:spcAft>
              <a:buSzPts val="1400"/>
            </a:pPr>
            <a:r>
              <a:rPr lang="en" dirty="0"/>
              <a:t>2. </a:t>
            </a:r>
            <a:r>
              <a:rPr lang="en-US" dirty="0"/>
              <a:t>C</a:t>
            </a:r>
            <a:r>
              <a:rPr lang="en" dirty="0"/>
              <a:t>lick “Login”</a:t>
            </a:r>
          </a:p>
          <a:p>
            <a:pPr marL="139700" lvl="0">
              <a:spcAft>
                <a:spcPts val="600"/>
              </a:spcAft>
              <a:buSzPts val="1400"/>
            </a:pPr>
            <a:r>
              <a:rPr lang="en" dirty="0"/>
              <a:t>3. Click “Broker”</a:t>
            </a:r>
          </a:p>
          <a:p>
            <a:pPr marL="139700">
              <a:spcAft>
                <a:spcPts val="600"/>
              </a:spcAft>
              <a:buSzPts val="1400"/>
            </a:pPr>
            <a:r>
              <a:rPr lang="en" dirty="0">
                <a:solidFill>
                  <a:schemeClr val="dk1"/>
                </a:solidFill>
              </a:rPr>
              <a:t>4. Log in</a:t>
            </a:r>
          </a:p>
          <a:p>
            <a:pPr marL="139700">
              <a:spcAft>
                <a:spcPts val="600"/>
              </a:spcAft>
              <a:buSzPts val="1400"/>
            </a:pPr>
            <a:endParaRPr lang="en" dirty="0">
              <a:solidFill>
                <a:schemeClr val="dk1"/>
              </a:solidFill>
            </a:endParaRPr>
          </a:p>
          <a:p>
            <a:pPr marL="139700">
              <a:spcAft>
                <a:spcPts val="600"/>
              </a:spcAft>
              <a:buSzPts val="1400"/>
            </a:pPr>
            <a:r>
              <a:rPr lang="en" dirty="0">
                <a:solidFill>
                  <a:schemeClr val="dk1"/>
                </a:solidFill>
              </a:rPr>
              <a:t>Note: Google Chrome is recommended</a:t>
            </a:r>
          </a:p>
          <a:p>
            <a:pPr marL="139700" lvl="0">
              <a:spcAft>
                <a:spcPts val="600"/>
              </a:spcAft>
              <a:buSzPts val="1400"/>
            </a:pPr>
            <a:endParaRPr lang="en" dirty="0"/>
          </a:p>
        </p:txBody>
      </p:sp>
      <p:sp>
        <p:nvSpPr>
          <p:cNvPr id="24" name="Google Shape;129;p21">
            <a:extLst>
              <a:ext uri="{FF2B5EF4-FFF2-40B4-BE49-F238E27FC236}">
                <a16:creationId xmlns:a16="http://schemas.microsoft.com/office/drawing/2014/main" id="{84227A54-B126-4FDC-B008-CB01B8E794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Getting Started – Log In</a:t>
            </a:r>
            <a:endParaRPr dirty="0"/>
          </a:p>
        </p:txBody>
      </p:sp>
      <p:pic>
        <p:nvPicPr>
          <p:cNvPr id="5" name="Picture 4" descr="A picture containing text, screenshot, person&#10;&#10;Description automatically generated">
            <a:extLst>
              <a:ext uri="{FF2B5EF4-FFF2-40B4-BE49-F238E27FC236}">
                <a16:creationId xmlns:a16="http://schemas.microsoft.com/office/drawing/2014/main" id="{66670CAC-2039-4145-8450-BA4C1880F9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5963" y="1243007"/>
            <a:ext cx="4018753" cy="200301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0A46A42-3DEF-408D-A1D8-D195E08114D2}"/>
              </a:ext>
            </a:extLst>
          </p:cNvPr>
          <p:cNvSpPr/>
          <p:nvPr/>
        </p:nvSpPr>
        <p:spPr>
          <a:xfrm>
            <a:off x="7419109" y="1433945"/>
            <a:ext cx="374073" cy="20749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C784F4-3D39-438B-BDD1-D650B326247D}"/>
              </a:ext>
            </a:extLst>
          </p:cNvPr>
          <p:cNvSpPr/>
          <p:nvPr/>
        </p:nvSpPr>
        <p:spPr>
          <a:xfrm>
            <a:off x="7467601" y="1896515"/>
            <a:ext cx="438718" cy="20749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69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9"/>
          <p:cNvPicPr preferRelativeResize="0"/>
          <p:nvPr/>
        </p:nvPicPr>
        <p:blipFill rotWithShape="1">
          <a:blip r:embed="rId3">
            <a:alphaModFix/>
          </a:blip>
          <a:srcRect b="19967"/>
          <a:stretch/>
        </p:blipFill>
        <p:spPr>
          <a:xfrm>
            <a:off x="387575" y="969850"/>
            <a:ext cx="5665300" cy="313643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Broker Account: </a:t>
            </a:r>
            <a:endParaRPr/>
          </a:p>
        </p:txBody>
      </p:sp>
      <p:sp>
        <p:nvSpPr>
          <p:cNvPr id="108" name="Google Shape;108;p19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9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0" name="Google Shape;110;p19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" name="Google Shape;111;p19"/>
          <p:cNvSpPr txBox="1"/>
          <p:nvPr/>
        </p:nvSpPr>
        <p:spPr>
          <a:xfrm>
            <a:off x="6160800" y="1122250"/>
            <a:ext cx="2907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Your Broker Account Homepage will allow you to view and update personal details, ready to sell documents, and agency details.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88" y="2480325"/>
            <a:ext cx="5534874" cy="153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/>
          <p:nvPr/>
        </p:nvSpPr>
        <p:spPr>
          <a:xfrm>
            <a:off x="387575" y="1647805"/>
            <a:ext cx="1377000" cy="121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"/>
                <a:ea typeface="Roboto"/>
                <a:cs typeface="Roboto"/>
                <a:sym typeface="Roboto"/>
              </a:rPr>
              <a:t>Agent, Health First Agency</a:t>
            </a:r>
            <a:endParaRPr sz="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19"/>
          <p:cNvSpPr/>
          <p:nvPr/>
        </p:nvSpPr>
        <p:spPr>
          <a:xfrm>
            <a:off x="2249325" y="2141550"/>
            <a:ext cx="1845600" cy="285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"/>
                <a:ea typeface="Roboto"/>
                <a:cs typeface="Roboto"/>
                <a:sym typeface="Roboto"/>
              </a:rPr>
              <a:t>Complete these items before you write your first Health First policy.</a:t>
            </a:r>
            <a:endParaRPr sz="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0"/>
          <p:cNvPicPr preferRelativeResize="0"/>
          <p:nvPr/>
        </p:nvPicPr>
        <p:blipFill rotWithShape="1">
          <a:blip r:embed="rId3">
            <a:alphaModFix/>
          </a:blip>
          <a:srcRect b="19967"/>
          <a:stretch/>
        </p:blipFill>
        <p:spPr>
          <a:xfrm>
            <a:off x="387575" y="969850"/>
            <a:ext cx="5665300" cy="313643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Broker Account: My details</a:t>
            </a:r>
            <a:endParaRPr/>
          </a:p>
        </p:txBody>
      </p:sp>
      <p:sp>
        <p:nvSpPr>
          <p:cNvPr id="123" name="Google Shape;123;p20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0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5" name="Google Shape;125;p20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" name="Google Shape;126;p20"/>
          <p:cNvSpPr txBox="1"/>
          <p:nvPr/>
        </p:nvSpPr>
        <p:spPr>
          <a:xfrm>
            <a:off x="6160800" y="1122250"/>
            <a:ext cx="2907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My details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section will allow you to: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Update your personal details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Reset your password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Set marketing material preferences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Enter payment information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20"/>
          <p:cNvSpPr/>
          <p:nvPr/>
        </p:nvSpPr>
        <p:spPr>
          <a:xfrm>
            <a:off x="140375" y="1956850"/>
            <a:ext cx="247200" cy="2361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140375" y="1890250"/>
            <a:ext cx="247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</a:rPr>
              <a:t>1</a:t>
            </a:r>
            <a:endParaRPr sz="1200" b="1">
              <a:solidFill>
                <a:schemeClr val="lt1"/>
              </a:solidFill>
            </a:endParaRPr>
          </a:p>
        </p:txBody>
      </p:sp>
      <p:pic>
        <p:nvPicPr>
          <p:cNvPr id="129" name="Google Shape;12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88" y="2480325"/>
            <a:ext cx="5534874" cy="153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0"/>
          <p:cNvSpPr/>
          <p:nvPr/>
        </p:nvSpPr>
        <p:spPr>
          <a:xfrm>
            <a:off x="451400" y="1908275"/>
            <a:ext cx="1728300" cy="2106600"/>
          </a:xfrm>
          <a:prstGeom prst="rect">
            <a:avLst/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1" name="Google Shape;13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0"/>
          <p:cNvSpPr/>
          <p:nvPr/>
        </p:nvSpPr>
        <p:spPr>
          <a:xfrm>
            <a:off x="387575" y="1647780"/>
            <a:ext cx="1377000" cy="121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"/>
                <a:ea typeface="Roboto"/>
                <a:cs typeface="Roboto"/>
                <a:sym typeface="Roboto"/>
              </a:rPr>
              <a:t>Agent, Health First Agency</a:t>
            </a:r>
            <a:endParaRPr sz="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20"/>
          <p:cNvSpPr/>
          <p:nvPr/>
        </p:nvSpPr>
        <p:spPr>
          <a:xfrm>
            <a:off x="2249325" y="2141550"/>
            <a:ext cx="1845600" cy="285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"/>
                <a:ea typeface="Roboto"/>
                <a:cs typeface="Roboto"/>
                <a:sym typeface="Roboto"/>
              </a:rPr>
              <a:t>Complete these items before you write your first Health First policy.</a:t>
            </a:r>
            <a:endParaRPr sz="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/>
        </p:nvSpPr>
        <p:spPr>
          <a:xfrm>
            <a:off x="115050" y="1648225"/>
            <a:ext cx="89139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Setting Up Payments</a:t>
            </a:r>
            <a:endParaRPr sz="6500">
              <a:solidFill>
                <a:srgbClr val="0814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Broker Account: My details</a:t>
            </a:r>
            <a:endParaRPr/>
          </a:p>
        </p:txBody>
      </p:sp>
      <p:sp>
        <p:nvSpPr>
          <p:cNvPr id="145" name="Google Shape;145;p22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2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7" name="Google Shape;147;p22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" name="Google Shape;148;p22"/>
          <p:cNvSpPr/>
          <p:nvPr/>
        </p:nvSpPr>
        <p:spPr>
          <a:xfrm rot="5400000">
            <a:off x="1824580" y="2334175"/>
            <a:ext cx="2766600" cy="384000"/>
          </a:xfrm>
          <a:prstGeom prst="triangle">
            <a:avLst>
              <a:gd name="adj" fmla="val 50095"/>
            </a:avLst>
          </a:prstGeom>
          <a:solidFill>
            <a:srgbClr val="CCCCCC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9" name="Google Shape;14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2276" y="952625"/>
            <a:ext cx="3881974" cy="2960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50" name="Google Shape;150;p22"/>
          <p:cNvSpPr txBox="1"/>
          <p:nvPr/>
        </p:nvSpPr>
        <p:spPr>
          <a:xfrm>
            <a:off x="3137483" y="4020625"/>
            <a:ext cx="4416192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Get paid commissions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will prompt you to enter your social security number, upload your W-9, and include your preferred payment method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1" name="Google Shape;15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558" y="4288450"/>
            <a:ext cx="1003767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05676" y="4375149"/>
            <a:ext cx="1079327" cy="41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9750" y="1240775"/>
            <a:ext cx="2501350" cy="28510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54" name="Google Shape;154;p22"/>
          <p:cNvSpPr/>
          <p:nvPr/>
        </p:nvSpPr>
        <p:spPr>
          <a:xfrm>
            <a:off x="360200" y="3489325"/>
            <a:ext cx="2257200" cy="411000"/>
          </a:xfrm>
          <a:prstGeom prst="rect">
            <a:avLst/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3B52F1-11D3-4D22-89BB-477D2FE1ACE4}"/>
              </a:ext>
            </a:extLst>
          </p:cNvPr>
          <p:cNvSpPr txBox="1"/>
          <p:nvPr/>
        </p:nvSpPr>
        <p:spPr>
          <a:xfrm>
            <a:off x="7513414" y="1973933"/>
            <a:ext cx="131888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Health First brokers will only have an ACH Direct Deposit payment method option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/>
          <p:nvPr/>
        </p:nvSpPr>
        <p:spPr>
          <a:xfrm>
            <a:off x="115050" y="1648225"/>
            <a:ext cx="89139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Commissions 101</a:t>
            </a:r>
            <a:endParaRPr sz="6500">
              <a:solidFill>
                <a:srgbClr val="0814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1243</Words>
  <Application>Microsoft Office PowerPoint</Application>
  <PresentationFormat>On-screen Show (16:9)</PresentationFormat>
  <Paragraphs>190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Roboto</vt:lpstr>
      <vt:lpstr>Segoe UI</vt:lpstr>
      <vt:lpstr>Times New Roman</vt:lpstr>
      <vt:lpstr>Simple Light</vt:lpstr>
      <vt:lpstr>PowerPoint Presentation</vt:lpstr>
      <vt:lpstr>PowerPoint Presentation</vt:lpstr>
      <vt:lpstr>PowerPoint Presentation</vt:lpstr>
      <vt:lpstr>Getting Started – Log In</vt:lpstr>
      <vt:lpstr>Broker Account: </vt:lpstr>
      <vt:lpstr>Broker Account: My details</vt:lpstr>
      <vt:lpstr>PowerPoint Presentation</vt:lpstr>
      <vt:lpstr>Broker Account: My details</vt:lpstr>
      <vt:lpstr>PowerPoint Presentation</vt:lpstr>
      <vt:lpstr>Commissions 101:  </vt:lpstr>
      <vt:lpstr>Commissions Management:  </vt:lpstr>
      <vt:lpstr>Commissions Management: IFP  </vt:lpstr>
      <vt:lpstr>Commissions Management: MA  </vt:lpstr>
      <vt:lpstr>PowerPoint Presentation</vt:lpstr>
      <vt:lpstr>Locating your BoB</vt:lpstr>
      <vt:lpstr>Managing your BoB</vt:lpstr>
      <vt:lpstr>Managing Your Members’ Information</vt:lpstr>
      <vt:lpstr>Managing your Member’s Billing Statements</vt:lpstr>
      <vt:lpstr>Managing your Member’s Payment History </vt:lpstr>
      <vt:lpstr>Managing your Member’s Payments </vt:lpstr>
      <vt:lpstr>Oscar’s Broker Support Team is here to help</vt:lpstr>
      <vt:lpstr>Creating Your Zendesk Account</vt:lpstr>
      <vt:lpstr>Health First Health Plans Broker Services is available: Monday through Friday 8:00 a.m. to 5:00 p.m.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Dunne, Shanna</dc:creator>
  <cp:lastModifiedBy>Cole, Jennifer</cp:lastModifiedBy>
  <cp:revision>10</cp:revision>
  <dcterms:modified xsi:type="dcterms:W3CDTF">2021-09-01T13:41:28Z</dcterms:modified>
</cp:coreProperties>
</file>